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460" r:id="rId2"/>
    <p:sldId id="437" r:id="rId3"/>
    <p:sldId id="482"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3F34"/>
    <a:srgbClr val="9279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76"/>
    <p:restoredTop sz="76507" autoAdjust="0"/>
  </p:normalViewPr>
  <p:slideViewPr>
    <p:cSldViewPr snapToGrid="0" snapToObjects="1">
      <p:cViewPr varScale="1">
        <p:scale>
          <a:sx n="67" d="100"/>
          <a:sy n="67" d="100"/>
        </p:scale>
        <p:origin x="2480" y="184"/>
      </p:cViewPr>
      <p:guideLst>
        <p:guide orient="horz" pos="3072"/>
        <p:guide pos="4096"/>
      </p:guideLst>
    </p:cSldViewPr>
  </p:slideViewPr>
  <p:notesTextViewPr>
    <p:cViewPr>
      <p:scale>
        <a:sx n="100" d="100"/>
        <a:sy n="100" d="100"/>
      </p:scale>
      <p:origin x="0" y="0"/>
    </p:cViewPr>
  </p:notesTextViewPr>
  <p:sorterViewPr>
    <p:cViewPr>
      <p:scale>
        <a:sx n="59" d="100"/>
        <a:sy n="59" d="100"/>
      </p:scale>
      <p:origin x="0" y="112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 name="Shape 138"/>
          <p:cNvSpPr>
            <a:spLocks noGrp="1" noRot="1" noChangeAspect="1"/>
          </p:cNvSpPr>
          <p:nvPr>
            <p:ph type="sldImg"/>
          </p:nvPr>
        </p:nvSpPr>
        <p:spPr>
          <a:xfrm>
            <a:off x="1143000" y="685800"/>
            <a:ext cx="4572000" cy="3429000"/>
          </a:xfrm>
          <a:prstGeom prst="rect">
            <a:avLst/>
          </a:prstGeom>
        </p:spPr>
        <p:txBody>
          <a:bodyPr/>
          <a:lstStyle/>
          <a:p>
            <a:endParaRPr/>
          </a:p>
        </p:txBody>
      </p:sp>
      <p:sp>
        <p:nvSpPr>
          <p:cNvPr id="139" name="Shape 13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4952000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t>Not meant to show students.</a:t>
            </a:r>
          </a:p>
        </p:txBody>
      </p:sp>
    </p:spTree>
    <p:extLst>
      <p:ext uri="{BB962C8B-B14F-4D97-AF65-F5344CB8AC3E}">
        <p14:creationId xmlns:p14="http://schemas.microsoft.com/office/powerpoint/2010/main" val="1968999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aseline="0" dirty="0"/>
              <a:t>TEACHER NOTES: </a:t>
            </a:r>
          </a:p>
          <a:p>
            <a:r>
              <a:rPr lang="en-US" altLang="en-US" sz="2400" dirty="0">
                <a:latin typeface="Arial" panose="020B0604020202020204" pitchFamily="34" charset="0"/>
                <a:ea typeface="ＭＳ Ｐゴシック" panose="020B0600070205080204" pitchFamily="34" charset="-128"/>
              </a:rPr>
              <a:t>Allow students</a:t>
            </a:r>
            <a:r>
              <a:rPr lang="en-US" altLang="en-US" sz="2400" baseline="0" dirty="0">
                <a:latin typeface="Arial" panose="020B0604020202020204" pitchFamily="34" charset="0"/>
                <a:ea typeface="ＭＳ Ｐゴシック" panose="020B0600070205080204" pitchFamily="34" charset="-128"/>
              </a:rPr>
              <a:t> to work in groups for no more than 10 minutes. </a:t>
            </a:r>
            <a:endParaRPr lang="en-US" altLang="en-US" sz="24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5269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aseline="0" dirty="0"/>
              <a:t>TEACHER NOTES: </a:t>
            </a:r>
          </a:p>
          <a:p>
            <a:r>
              <a:rPr lang="en-US" altLang="en-US" sz="2400" dirty="0">
                <a:latin typeface="Arial" panose="020B0604020202020204" pitchFamily="34" charset="0"/>
                <a:ea typeface="ＭＳ Ｐゴシック" panose="020B0600070205080204" pitchFamily="34" charset="-128"/>
              </a:rPr>
              <a:t>After</a:t>
            </a:r>
            <a:r>
              <a:rPr lang="en-US" altLang="en-US" sz="2400" baseline="0" dirty="0">
                <a:latin typeface="Arial" panose="020B0604020202020204" pitchFamily="34" charset="0"/>
                <a:ea typeface="ＭＳ Ｐゴシック" panose="020B0600070205080204" pitchFamily="34" charset="-128"/>
              </a:rPr>
              <a:t> all groups have finished, d</a:t>
            </a:r>
            <a:r>
              <a:rPr lang="en-US" altLang="en-US" sz="2400" dirty="0">
                <a:latin typeface="Arial" panose="020B0604020202020204" pitchFamily="34" charset="0"/>
                <a:ea typeface="ＭＳ Ｐゴシック" panose="020B0600070205080204" pitchFamily="34" charset="-128"/>
              </a:rPr>
              <a:t>iscuss as a class. Some</a:t>
            </a:r>
            <a:r>
              <a:rPr lang="en-US" altLang="en-US" sz="2400" baseline="0" dirty="0">
                <a:latin typeface="Arial" panose="020B0604020202020204" pitchFamily="34" charset="0"/>
                <a:ea typeface="ＭＳ Ｐゴシック" panose="020B0600070205080204" pitchFamily="34" charset="-128"/>
              </a:rPr>
              <a:t> teachers keep the discussion moving quickly by polling the </a:t>
            </a:r>
            <a:r>
              <a:rPr lang="en-US" altLang="en-US" sz="2400" dirty="0">
                <a:latin typeface="Arial" panose="020B0604020202020204" pitchFamily="34" charset="0"/>
                <a:ea typeface="ＭＳ Ｐゴシック" panose="020B0600070205080204" pitchFamily="34" charset="-128"/>
              </a:rPr>
              <a:t>whole class</a:t>
            </a:r>
            <a:r>
              <a:rPr lang="en-US" altLang="en-US" sz="2400" baseline="0" dirty="0">
                <a:latin typeface="Arial" panose="020B0604020202020204" pitchFamily="34" charset="0"/>
                <a:ea typeface="ＭＳ Ｐゴシック" panose="020B0600070205080204" pitchFamily="34" charset="-128"/>
              </a:rPr>
              <a:t> for</a:t>
            </a:r>
            <a:r>
              <a:rPr lang="en-US" altLang="en-US" sz="2400" dirty="0">
                <a:latin typeface="Arial" panose="020B0604020202020204" pitchFamily="34" charset="0"/>
                <a:ea typeface="ＭＳ Ｐゴシック" panose="020B0600070205080204" pitchFamily="34" charset="-128"/>
              </a:rPr>
              <a:t> each statement. </a:t>
            </a:r>
          </a:p>
          <a:p>
            <a:r>
              <a:rPr lang="en-US" altLang="en-US" sz="2400" dirty="0">
                <a:latin typeface="Arial" panose="020B0604020202020204" pitchFamily="34" charset="0"/>
                <a:ea typeface="ＭＳ Ｐゴシック" panose="020B0600070205080204" pitchFamily="34" charset="-128"/>
              </a:rPr>
              <a:t>“If it’s Darwin put up a fist. If Lamarck put up an ‘L’. If both, flat hand with palm down.”</a:t>
            </a:r>
          </a:p>
        </p:txBody>
      </p:sp>
    </p:spTree>
    <p:extLst>
      <p:ext uri="{BB962C8B-B14F-4D97-AF65-F5344CB8AC3E}">
        <p14:creationId xmlns:p14="http://schemas.microsoft.com/office/powerpoint/2010/main" val="497827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 Center copy">
    <p:spTree>
      <p:nvGrpSpPr>
        <p:cNvPr id="1" name=""/>
        <p:cNvGrpSpPr/>
        <p:nvPr/>
      </p:nvGrpSpPr>
      <p:grpSpPr>
        <a:xfrm>
          <a:off x="0" y="0"/>
          <a:ext cx="0" cy="0"/>
          <a:chOff x="0" y="0"/>
          <a:chExt cx="0" cy="0"/>
        </a:xfrm>
      </p:grpSpPr>
      <p:sp>
        <p:nvSpPr>
          <p:cNvPr id="11" name="Shape 11"/>
          <p:cNvSpPr>
            <a:spLocks noGrp="1"/>
          </p:cNvSpPr>
          <p:nvPr>
            <p:ph type="title"/>
          </p:nvPr>
        </p:nvSpPr>
        <p:spPr>
          <a:xfrm>
            <a:off x="112033" y="196872"/>
            <a:ext cx="10464801" cy="489718"/>
          </a:xfrm>
          <a:prstGeom prst="rect">
            <a:avLst/>
          </a:prstGeom>
        </p:spPr>
        <p:txBody>
          <a:bodyPr/>
          <a:lstStyle>
            <a:lvl1pPr algn="l">
              <a:defRPr sz="3000">
                <a:solidFill>
                  <a:srgbClr val="583F34"/>
                </a:solidFill>
                <a:latin typeface="Arial"/>
                <a:ea typeface="Arial"/>
                <a:cs typeface="Arial"/>
                <a:sym typeface="Arial"/>
              </a:defRPr>
            </a:lvl1pPr>
          </a:lstStyle>
          <a:p>
            <a:r>
              <a:t>Title Text</a:t>
            </a:r>
          </a:p>
        </p:txBody>
      </p:sp>
      <p:pic>
        <p:nvPicPr>
          <p:cNvPr id="13" name="mberLogo.png"/>
          <p:cNvPicPr>
            <a:picLocks noChangeAspect="1"/>
          </p:cNvPicPr>
          <p:nvPr/>
        </p:nvPicPr>
        <p:blipFill>
          <a:blip r:embed="rId2"/>
          <a:stretch>
            <a:fillRect/>
          </a:stretch>
        </p:blipFill>
        <p:spPr>
          <a:xfrm>
            <a:off x="11763713" y="9206989"/>
            <a:ext cx="1042918" cy="489719"/>
          </a:xfrm>
          <a:prstGeom prst="rect">
            <a:avLst/>
          </a:prstGeom>
          <a:ln w="12700">
            <a:miter lim="400000"/>
          </a:ln>
        </p:spPr>
      </p:pic>
      <p:sp>
        <p:nvSpPr>
          <p:cNvPr id="14" name="Shape 14"/>
          <p:cNvSpPr/>
          <p:nvPr/>
        </p:nvSpPr>
        <p:spPr>
          <a:xfrm>
            <a:off x="102458" y="9169701"/>
            <a:ext cx="12704173" cy="1"/>
          </a:xfrm>
          <a:prstGeom prst="line">
            <a:avLst/>
          </a:prstGeom>
          <a:ln w="25400">
            <a:solidFill>
              <a:srgbClr val="583F34"/>
            </a:solidFill>
            <a:miter lim="400000"/>
          </a:ln>
        </p:spPr>
        <p:txBody>
          <a:bodyPr lIns="50800" tIns="50800" rIns="50800" bIns="50800" anchor="ctr"/>
          <a:lstStyle/>
          <a:p>
            <a:pPr>
              <a:defRPr sz="2400"/>
            </a:pPr>
            <a:endParaRPr/>
          </a:p>
        </p:txBody>
      </p:sp>
      <p:sp>
        <p:nvSpPr>
          <p:cNvPr id="15" name="Shape 1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Shape 115"/>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116" name="Shape 116"/>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117" name="Shape 1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24" name="Shape 124"/>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25" name="Shape 12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 Center copy">
    <p:spTree>
      <p:nvGrpSpPr>
        <p:cNvPr id="1" name=""/>
        <p:cNvGrpSpPr/>
        <p:nvPr/>
      </p:nvGrpSpPr>
      <p:grpSpPr>
        <a:xfrm>
          <a:off x="0" y="0"/>
          <a:ext cx="0" cy="0"/>
          <a:chOff x="0" y="0"/>
          <a:chExt cx="0" cy="0"/>
        </a:xfrm>
      </p:grpSpPr>
      <p:sp>
        <p:nvSpPr>
          <p:cNvPr id="26" name="Shape 26"/>
          <p:cNvSpPr>
            <a:spLocks noGrp="1"/>
          </p:cNvSpPr>
          <p:nvPr>
            <p:ph type="sldNum" sz="quarter" idx="2"/>
          </p:nvPr>
        </p:nvSpPr>
        <p:spPr>
          <a:prstGeom prst="rect">
            <a:avLst/>
          </a:prstGeom>
        </p:spPr>
        <p:txBody>
          <a:bodyPr/>
          <a:lstStyle/>
          <a:p>
            <a:fld id="{86CB4B4D-7CA3-9044-876B-883B54F8677D}" type="slidenum">
              <a:t>‹#›</a:t>
            </a:fld>
            <a:endParaRPr/>
          </a:p>
        </p:txBody>
      </p:sp>
      <p:sp>
        <p:nvSpPr>
          <p:cNvPr id="8" name="Shape 117"/>
          <p:cNvSpPr/>
          <p:nvPr userDrawn="1"/>
        </p:nvSpPr>
        <p:spPr>
          <a:xfrm>
            <a:off x="-42334" y="-4527"/>
            <a:ext cx="13108867" cy="828432"/>
          </a:xfrm>
          <a:prstGeom prst="rect">
            <a:avLst/>
          </a:prstGeom>
          <a:solidFill>
            <a:srgbClr val="9279B3"/>
          </a:solidFill>
          <a:ln w="12700">
            <a:miter lim="400000"/>
          </a:ln>
        </p:spPr>
        <p:txBody>
          <a:bodyPr lIns="50800" tIns="50800" rIns="50800" bIns="50800" anchor="ctr"/>
          <a:lstStyle/>
          <a:p>
            <a:pPr>
              <a:defRPr sz="2400"/>
            </a:pPr>
            <a:endParaRPr/>
          </a:p>
        </p:txBody>
      </p:sp>
      <p:sp>
        <p:nvSpPr>
          <p:cNvPr id="9" name="Shape 118"/>
          <p:cNvSpPr>
            <a:spLocks noGrp="1"/>
          </p:cNvSpPr>
          <p:nvPr>
            <p:ph type="title"/>
          </p:nvPr>
        </p:nvSpPr>
        <p:spPr>
          <a:xfrm>
            <a:off x="111931" y="75732"/>
            <a:ext cx="12704534"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pic>
        <p:nvPicPr>
          <p:cNvPr id="10" name="mberLogo.png"/>
          <p:cNvPicPr>
            <a:picLocks noChangeAspect="1"/>
          </p:cNvPicPr>
          <p:nvPr userDrawn="1"/>
        </p:nvPicPr>
        <p:blipFill>
          <a:blip r:embed="rId2"/>
          <a:stretch>
            <a:fillRect/>
          </a:stretch>
        </p:blipFill>
        <p:spPr>
          <a:xfrm>
            <a:off x="11773547" y="8952732"/>
            <a:ext cx="1042918" cy="489718"/>
          </a:xfrm>
          <a:prstGeom prst="rect">
            <a:avLst/>
          </a:prstGeom>
          <a:ln w="12700">
            <a:miter lim="400000"/>
          </a:ln>
        </p:spPr>
      </p:pic>
      <p:sp>
        <p:nvSpPr>
          <p:cNvPr id="11" name="Shape 120"/>
          <p:cNvSpPr/>
          <p:nvPr userDrawn="1"/>
        </p:nvSpPr>
        <p:spPr>
          <a:xfrm>
            <a:off x="273875" y="8919122"/>
            <a:ext cx="12702089" cy="1"/>
          </a:xfrm>
          <a:prstGeom prst="line">
            <a:avLst/>
          </a:prstGeom>
          <a:ln w="6350">
            <a:solidFill>
              <a:srgbClr val="583F34"/>
            </a:solidFill>
            <a:miter lim="400000"/>
          </a:ln>
        </p:spPr>
        <p:txBody>
          <a:bodyPr lIns="50800" tIns="50800" rIns="50800" bIns="50800" anchor="ctr"/>
          <a:lstStyle/>
          <a:p>
            <a:pPr>
              <a:defRPr sz="2400"/>
            </a:pPr>
            <a:endParaRPr/>
          </a:p>
        </p:txBody>
      </p:sp>
      <p:sp>
        <p:nvSpPr>
          <p:cNvPr id="12" name="Shape 121"/>
          <p:cNvSpPr/>
          <p:nvPr userDrawn="1"/>
        </p:nvSpPr>
        <p:spPr>
          <a:xfrm>
            <a:off x="10199922" y="9404350"/>
            <a:ext cx="2776042" cy="32355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600" i="1">
                <a:latin typeface="Arial"/>
                <a:ea typeface="Arial"/>
                <a:cs typeface="Arial"/>
                <a:sym typeface="Arial"/>
              </a:defRPr>
            </a:lvl1pPr>
          </a:lstStyle>
          <a:p>
            <a:r>
              <a:t>www.modelbasedbiology.com</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33" name="Shape 33"/>
          <p:cNvSpPr>
            <a:spLocks noGrp="1"/>
          </p:cNvSpPr>
          <p:nvPr>
            <p:ph type="title"/>
          </p:nvPr>
        </p:nvSpPr>
        <p:spPr>
          <a:xfrm>
            <a:off x="1270000" y="1638300"/>
            <a:ext cx="10464800" cy="3302000"/>
          </a:xfrm>
          <a:prstGeom prst="rect">
            <a:avLst/>
          </a:prstGeom>
        </p:spPr>
        <p:txBody>
          <a:bodyPr anchor="b"/>
          <a:lstStyle/>
          <a:p>
            <a:r>
              <a:t>Title Text</a:t>
            </a:r>
          </a:p>
        </p:txBody>
      </p:sp>
      <p:sp>
        <p:nvSpPr>
          <p:cNvPr id="34" name="Shape 34"/>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35" name="Shape 3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42" name="Shape 42"/>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43" name="Shape 43"/>
          <p:cNvSpPr>
            <a:spLocks noGrp="1"/>
          </p:cNvSpPr>
          <p:nvPr>
            <p:ph type="title"/>
          </p:nvPr>
        </p:nvSpPr>
        <p:spPr>
          <a:xfrm>
            <a:off x="1270000" y="6718300"/>
            <a:ext cx="10464800" cy="1422400"/>
          </a:xfrm>
          <a:prstGeom prst="rect">
            <a:avLst/>
          </a:prstGeom>
        </p:spPr>
        <p:txBody>
          <a:bodyPr anchor="b"/>
          <a:lstStyle/>
          <a:p>
            <a:r>
              <a:t>Title Text</a:t>
            </a:r>
          </a:p>
        </p:txBody>
      </p:sp>
      <p:sp>
        <p:nvSpPr>
          <p:cNvPr id="44" name="Shape 44"/>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5" name="Shape 45"/>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60" name="Shape 60"/>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61" name="Shape 61"/>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62" name="Shape 62"/>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63" name="Shape 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70" name="Shape 70"/>
          <p:cNvSpPr>
            <a:spLocks noGrp="1"/>
          </p:cNvSpPr>
          <p:nvPr>
            <p:ph type="title"/>
          </p:nvPr>
        </p:nvSpPr>
        <p:spPr>
          <a:prstGeom prst="rect">
            <a:avLst/>
          </a:prstGeom>
        </p:spPr>
        <p:txBody>
          <a:bodyPr/>
          <a:lstStyle/>
          <a:p>
            <a:r>
              <a:t>Title Text</a:t>
            </a:r>
          </a:p>
        </p:txBody>
      </p:sp>
      <p:sp>
        <p:nvSpPr>
          <p:cNvPr id="71" name="Shape 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8" name="Shape 78"/>
          <p:cNvSpPr>
            <a:spLocks noGrp="1"/>
          </p:cNvSpPr>
          <p:nvPr>
            <p:ph type="title"/>
          </p:nvPr>
        </p:nvSpPr>
        <p:spPr>
          <a:prstGeom prst="rect">
            <a:avLst/>
          </a:prstGeom>
        </p:spPr>
        <p:txBody>
          <a:bodyPr/>
          <a:lstStyle/>
          <a:p>
            <a:r>
              <a:t>Title Text</a:t>
            </a:r>
          </a:p>
        </p:txBody>
      </p:sp>
      <p:sp>
        <p:nvSpPr>
          <p:cNvPr id="79" name="Shape 7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87" name="Shape 87"/>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88" name="Shape 88"/>
          <p:cNvSpPr>
            <a:spLocks noGrp="1"/>
          </p:cNvSpPr>
          <p:nvPr>
            <p:ph type="title"/>
          </p:nvPr>
        </p:nvSpPr>
        <p:spPr>
          <a:prstGeom prst="rect">
            <a:avLst/>
          </a:prstGeom>
        </p:spPr>
        <p:txBody>
          <a:bodyPr/>
          <a:lstStyle/>
          <a:p>
            <a:r>
              <a:t>Title Text</a:t>
            </a:r>
          </a:p>
        </p:txBody>
      </p:sp>
      <p:sp>
        <p:nvSpPr>
          <p:cNvPr id="89" name="Shape 89"/>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90" name="Shape 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05" name="Shape 105"/>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106" name="Shape 106"/>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107" name="Shape 107"/>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108" name="Shape 1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9" r:id="rId9"/>
    <p:sldLayoutId id="2147483660" r:id="rId10"/>
    <p:sldLayoutId id="2147483661"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31" y="75732"/>
            <a:ext cx="12704534" cy="667914"/>
          </a:xfrm>
        </p:spPr>
        <p:txBody>
          <a:bodyPr>
            <a:normAutofit fontScale="90000"/>
          </a:bodyPr>
          <a:lstStyle/>
          <a:p>
            <a:r>
              <a:rPr lang="en-US" dirty="0"/>
              <a:t>Teacher Notes: LS 08 Optional Activity</a:t>
            </a:r>
          </a:p>
        </p:txBody>
      </p:sp>
      <p:sp>
        <p:nvSpPr>
          <p:cNvPr id="13" name="TextBox 12">
            <a:extLst>
              <a:ext uri="{FF2B5EF4-FFF2-40B4-BE49-F238E27FC236}">
                <a16:creationId xmlns:a16="http://schemas.microsoft.com/office/drawing/2014/main" id="{1A81880B-21CE-41B2-9FF0-B85D42FD6DF3}"/>
              </a:ext>
            </a:extLst>
          </p:cNvPr>
          <p:cNvSpPr txBox="1"/>
          <p:nvPr/>
        </p:nvSpPr>
        <p:spPr>
          <a:xfrm>
            <a:off x="650189" y="1048530"/>
            <a:ext cx="11827276" cy="78585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2400">
                <a:solidFill>
                  <a:srgbClr val="583F34"/>
                </a:solidFill>
                <a:latin typeface="Arial"/>
                <a:ea typeface="Arial"/>
                <a:cs typeface="Arial"/>
                <a:sym typeface="Arial"/>
              </a:defRPr>
            </a:pPr>
            <a:r>
              <a:rPr lang="en-US" sz="2800" dirty="0">
                <a:solidFill>
                  <a:srgbClr val="583F34"/>
                </a:solidFill>
                <a:latin typeface="Arial" charset="0"/>
                <a:ea typeface="Arial" charset="0"/>
                <a:cs typeface="Arial" charset="0"/>
              </a:rPr>
              <a:t>As part of their work in Learning Segment 8, students</a:t>
            </a:r>
            <a:r>
              <a:rPr lang="en-US" sz="2800" dirty="0"/>
              <a:t> compare and contrast their own models with those of Darwin and Lamarck, eventually seeking to identify statements that Lamarck and/or Darwin might agree with. The ultimate goals here are (1) for students to recognize the (likely) congruence between the class’s model and that of Darwin, and (2) to evaluate and potentially eliminate any “Lamarckian” statements in their model.</a:t>
            </a:r>
          </a:p>
          <a:p>
            <a:pPr algn="l">
              <a:lnSpc>
                <a:spcPct val="120000"/>
              </a:lnSpc>
              <a:defRPr sz="2400">
                <a:solidFill>
                  <a:srgbClr val="583F34"/>
                </a:solidFill>
                <a:latin typeface="Arial"/>
                <a:ea typeface="Arial"/>
                <a:cs typeface="Arial"/>
                <a:sym typeface="Arial"/>
              </a:defRPr>
            </a:pPr>
            <a:endParaRPr lang="en-US" sz="2800" dirty="0"/>
          </a:p>
          <a:p>
            <a:pPr algn="l">
              <a:lnSpc>
                <a:spcPct val="120000"/>
              </a:lnSpc>
              <a:defRPr sz="2400">
                <a:solidFill>
                  <a:srgbClr val="583F34"/>
                </a:solidFill>
                <a:latin typeface="Arial"/>
                <a:ea typeface="Arial"/>
                <a:cs typeface="Arial"/>
                <a:sym typeface="Arial"/>
              </a:defRPr>
            </a:pPr>
            <a:r>
              <a:rPr lang="en-US" sz="2800" dirty="0"/>
              <a:t>The following slide, paired with the cards embedded in the resources, are intended to help students practice with a series of perhaps more obvious statements. You can decide where in Learning Segment 08 you might choose to run this activity, but the teacher notes on one of the slides in LS 08 does directly refer to it. That may be the most logical place to insert the following two student slides that outline the instructions for the Darwin-Lamarck Card Sort.</a:t>
            </a:r>
          </a:p>
        </p:txBody>
      </p:sp>
    </p:spTree>
    <p:extLst>
      <p:ext uri="{BB962C8B-B14F-4D97-AF65-F5344CB8AC3E}">
        <p14:creationId xmlns:p14="http://schemas.microsoft.com/office/powerpoint/2010/main" val="14275054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88336" y="1609746"/>
            <a:ext cx="11045625" cy="66213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hangingPunct="1">
              <a:lnSpc>
                <a:spcPct val="90000"/>
              </a:lnSpc>
              <a:defRPr/>
            </a:pPr>
            <a:r>
              <a:rPr lang="en-US" sz="3200" dirty="0">
                <a:solidFill>
                  <a:srgbClr val="583F34"/>
                </a:solidFill>
                <a:latin typeface="Arial" charset="0"/>
                <a:ea typeface="Arial" charset="0"/>
                <a:cs typeface="Arial" charset="0"/>
              </a:rPr>
              <a:t>Look at the 16 cards you have in front of you. </a:t>
            </a:r>
          </a:p>
          <a:p>
            <a:pPr algn="l" hangingPunct="1">
              <a:lnSpc>
                <a:spcPct val="90000"/>
              </a:lnSpc>
              <a:defRPr/>
            </a:pPr>
            <a:endParaRPr lang="en-US" sz="3200" dirty="0">
              <a:solidFill>
                <a:srgbClr val="583F34"/>
              </a:solidFill>
              <a:latin typeface="Arial" charset="0"/>
              <a:ea typeface="Arial" charset="0"/>
              <a:cs typeface="Arial" charset="0"/>
            </a:endParaRPr>
          </a:p>
          <a:p>
            <a:pPr algn="l" hangingPunct="1">
              <a:lnSpc>
                <a:spcPct val="90000"/>
              </a:lnSpc>
              <a:defRPr/>
            </a:pPr>
            <a:r>
              <a:rPr lang="en-US" sz="3200" dirty="0">
                <a:solidFill>
                  <a:srgbClr val="583F34"/>
                </a:solidFill>
                <a:latin typeface="Arial" charset="0"/>
                <a:ea typeface="Arial" charset="0"/>
                <a:cs typeface="Arial" charset="0"/>
              </a:rPr>
              <a:t>For each statement, you will work as a group to decide whether it is something that works with: </a:t>
            </a:r>
          </a:p>
          <a:p>
            <a:pPr algn="l" hangingPunct="1">
              <a:lnSpc>
                <a:spcPct val="90000"/>
              </a:lnSpc>
              <a:defRPr/>
            </a:pPr>
            <a:endParaRPr lang="en-US" sz="3200" dirty="0">
              <a:solidFill>
                <a:srgbClr val="583F34"/>
              </a:solidFill>
              <a:latin typeface="Arial" charset="0"/>
              <a:ea typeface="Arial" charset="0"/>
              <a:cs typeface="Arial" charset="0"/>
            </a:endParaRPr>
          </a:p>
          <a:p>
            <a:pPr marL="457200" indent="-457200" algn="l" hangingPunct="1">
              <a:spcAft>
                <a:spcPts val="1200"/>
              </a:spcAft>
              <a:buFont typeface="Arial" panose="020B0604020202020204" pitchFamily="34" charset="0"/>
              <a:buChar char="•"/>
              <a:defRPr/>
            </a:pPr>
            <a:r>
              <a:rPr lang="en-US" sz="3200" b="1" dirty="0">
                <a:solidFill>
                  <a:srgbClr val="583F34"/>
                </a:solidFill>
                <a:latin typeface="Arial" charset="0"/>
                <a:ea typeface="Arial" charset="0"/>
                <a:cs typeface="Arial" charset="0"/>
              </a:rPr>
              <a:t>Darwin’s model </a:t>
            </a:r>
            <a:r>
              <a:rPr lang="en-US" sz="3200" dirty="0">
                <a:solidFill>
                  <a:srgbClr val="583F34"/>
                </a:solidFill>
                <a:latin typeface="Arial" charset="0"/>
                <a:ea typeface="Arial" charset="0"/>
                <a:cs typeface="Arial" charset="0"/>
              </a:rPr>
              <a:t>for Natural Selection, or </a:t>
            </a:r>
          </a:p>
          <a:p>
            <a:pPr marL="457200" indent="-457200" algn="l" hangingPunct="1">
              <a:spcAft>
                <a:spcPts val="1200"/>
              </a:spcAft>
              <a:buFont typeface="Arial" panose="020B0604020202020204" pitchFamily="34" charset="0"/>
              <a:buChar char="•"/>
              <a:defRPr/>
            </a:pPr>
            <a:r>
              <a:rPr lang="en-US" sz="3200" b="1" dirty="0">
                <a:solidFill>
                  <a:srgbClr val="583F34"/>
                </a:solidFill>
                <a:latin typeface="Arial" charset="0"/>
                <a:ea typeface="Arial" charset="0"/>
                <a:cs typeface="Arial" charset="0"/>
              </a:rPr>
              <a:t>Lamarck’s model </a:t>
            </a:r>
            <a:r>
              <a:rPr lang="en-US" sz="3200" dirty="0">
                <a:solidFill>
                  <a:srgbClr val="583F34"/>
                </a:solidFill>
                <a:latin typeface="Arial" charset="0"/>
                <a:ea typeface="Arial" charset="0"/>
                <a:cs typeface="Arial" charset="0"/>
              </a:rPr>
              <a:t>for Natural Selection, or</a:t>
            </a:r>
          </a:p>
          <a:p>
            <a:pPr marL="457200" indent="-457200" algn="l" hangingPunct="1">
              <a:spcAft>
                <a:spcPts val="1200"/>
              </a:spcAft>
              <a:buFont typeface="Arial" panose="020B0604020202020204" pitchFamily="34" charset="0"/>
              <a:buChar char="•"/>
              <a:defRPr/>
            </a:pPr>
            <a:r>
              <a:rPr lang="en-US" sz="3200" b="1" dirty="0">
                <a:solidFill>
                  <a:srgbClr val="583F34"/>
                </a:solidFill>
                <a:latin typeface="Arial" charset="0"/>
                <a:ea typeface="Arial" charset="0"/>
                <a:cs typeface="Arial" charset="0"/>
              </a:rPr>
              <a:t>both models</a:t>
            </a:r>
            <a:r>
              <a:rPr lang="en-US" sz="3200" dirty="0">
                <a:solidFill>
                  <a:srgbClr val="583F34"/>
                </a:solidFill>
                <a:latin typeface="Arial" charset="0"/>
                <a:ea typeface="Arial" charset="0"/>
                <a:cs typeface="Arial" charset="0"/>
              </a:rPr>
              <a:t>.</a:t>
            </a:r>
          </a:p>
          <a:p>
            <a:pPr algn="l" hangingPunct="1">
              <a:spcAft>
                <a:spcPts val="1200"/>
              </a:spcAft>
              <a:defRPr/>
            </a:pPr>
            <a:endParaRPr lang="en-US" sz="3200" dirty="0">
              <a:solidFill>
                <a:srgbClr val="583F34"/>
              </a:solidFill>
              <a:latin typeface="Arial" charset="0"/>
              <a:ea typeface="Arial" charset="0"/>
              <a:cs typeface="Arial" charset="0"/>
            </a:endParaRPr>
          </a:p>
          <a:p>
            <a:pPr algn="l" hangingPunct="1">
              <a:lnSpc>
                <a:spcPct val="90000"/>
              </a:lnSpc>
              <a:defRPr/>
            </a:pPr>
            <a:endParaRPr lang="en-US" sz="3200" dirty="0">
              <a:solidFill>
                <a:srgbClr val="583F34"/>
              </a:solidFill>
              <a:latin typeface="Arial" charset="0"/>
              <a:ea typeface="Arial" charset="0"/>
              <a:cs typeface="Arial" charset="0"/>
            </a:endParaRPr>
          </a:p>
          <a:p>
            <a:pPr algn="l" hangingPunct="1">
              <a:lnSpc>
                <a:spcPct val="90000"/>
              </a:lnSpc>
              <a:defRPr/>
            </a:pPr>
            <a:r>
              <a:rPr lang="en-US" sz="3200" dirty="0">
                <a:solidFill>
                  <a:srgbClr val="583F34"/>
                </a:solidFill>
                <a:latin typeface="Arial" charset="0"/>
                <a:ea typeface="Arial" charset="0"/>
                <a:cs typeface="Arial" charset="0"/>
              </a:rPr>
              <a:t>Essentially, is it something Darwin would say, Lamarck would say, or is it something both of them would say?</a:t>
            </a:r>
          </a:p>
          <a:p>
            <a:pPr marL="609600" indent="-609600" algn="l" hangingPunct="1">
              <a:lnSpc>
                <a:spcPct val="90000"/>
              </a:lnSpc>
              <a:buFontTx/>
              <a:buAutoNum type="arabicPeriod"/>
              <a:defRPr/>
            </a:pPr>
            <a:endParaRPr lang="en-US" sz="2800" dirty="0">
              <a:solidFill>
                <a:srgbClr val="583F34"/>
              </a:solidFill>
              <a:latin typeface="Arial" charset="0"/>
              <a:ea typeface="Arial" charset="0"/>
              <a:cs typeface="Arial" charset="0"/>
            </a:endParaRPr>
          </a:p>
        </p:txBody>
      </p:sp>
      <p:sp>
        <p:nvSpPr>
          <p:cNvPr id="17" name="Shape 261"/>
          <p:cNvSpPr/>
          <p:nvPr/>
        </p:nvSpPr>
        <p:spPr>
          <a:xfrm>
            <a:off x="669421" y="299212"/>
            <a:ext cx="11616246" cy="718145"/>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gn="l">
              <a:defRPr sz="4000">
                <a:solidFill>
                  <a:srgbClr val="583F34"/>
                </a:solidFill>
                <a:latin typeface="Arial"/>
                <a:ea typeface="Arial"/>
                <a:cs typeface="Arial"/>
                <a:sym typeface="Arial"/>
              </a:defRPr>
            </a:lvl1pPr>
          </a:lstStyle>
          <a:p>
            <a:pPr algn="ctr"/>
            <a:r>
              <a:rPr lang="en-US" dirty="0">
                <a:solidFill>
                  <a:srgbClr val="9279B3"/>
                </a:solidFill>
              </a:rPr>
              <a:t>Darwin-Lamarck Card Sort</a:t>
            </a:r>
            <a:endParaRPr dirty="0">
              <a:solidFill>
                <a:srgbClr val="9279B3"/>
              </a:solidFill>
            </a:endParaRPr>
          </a:p>
        </p:txBody>
      </p:sp>
    </p:spTree>
    <p:extLst>
      <p:ext uri="{BB962C8B-B14F-4D97-AF65-F5344CB8AC3E}">
        <p14:creationId xmlns:p14="http://schemas.microsoft.com/office/powerpoint/2010/main" val="171655568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261"/>
          <p:cNvSpPr/>
          <p:nvPr/>
        </p:nvSpPr>
        <p:spPr>
          <a:xfrm>
            <a:off x="669421" y="299212"/>
            <a:ext cx="11616246" cy="718145"/>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gn="l">
              <a:defRPr sz="4000">
                <a:solidFill>
                  <a:srgbClr val="583F34"/>
                </a:solidFill>
                <a:latin typeface="Arial"/>
                <a:ea typeface="Arial"/>
                <a:cs typeface="Arial"/>
                <a:sym typeface="Arial"/>
              </a:defRPr>
            </a:lvl1pPr>
          </a:lstStyle>
          <a:p>
            <a:pPr algn="ctr"/>
            <a:r>
              <a:rPr lang="en-US" dirty="0">
                <a:solidFill>
                  <a:srgbClr val="9279B3"/>
                </a:solidFill>
              </a:rPr>
              <a:t>Darwin-Lamarck Card Sort</a:t>
            </a:r>
            <a:endParaRPr dirty="0">
              <a:solidFill>
                <a:srgbClr val="9279B3"/>
              </a:solidFill>
            </a:endParaRPr>
          </a:p>
        </p:txBody>
      </p:sp>
      <p:grpSp>
        <p:nvGrpSpPr>
          <p:cNvPr id="3" name="Group 2"/>
          <p:cNvGrpSpPr/>
          <p:nvPr/>
        </p:nvGrpSpPr>
        <p:grpSpPr>
          <a:xfrm>
            <a:off x="2562524" y="2860466"/>
            <a:ext cx="7830039" cy="4745815"/>
            <a:chOff x="1889312" y="2006425"/>
            <a:chExt cx="7830039" cy="4745815"/>
          </a:xfrm>
        </p:grpSpPr>
        <p:sp>
          <p:nvSpPr>
            <p:cNvPr id="13" name="TextBox 12"/>
            <p:cNvSpPr txBox="1">
              <a:spLocks noChangeArrowheads="1"/>
            </p:cNvSpPr>
            <p:nvPr/>
          </p:nvSpPr>
          <p:spPr bwMode="auto">
            <a:xfrm>
              <a:off x="6582671" y="4268557"/>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LAMARCK</a:t>
              </a:r>
            </a:p>
            <a:p>
              <a:r>
                <a:rPr lang="en-US" altLang="en-US" sz="2800" dirty="0">
                  <a:solidFill>
                    <a:srgbClr val="583F34"/>
                  </a:solidFill>
                </a:rPr>
                <a:t>would say it.</a:t>
              </a:r>
            </a:p>
          </p:txBody>
        </p:sp>
        <p:sp>
          <p:nvSpPr>
            <p:cNvPr id="2" name="Oval 1"/>
            <p:cNvSpPr/>
            <p:nvPr/>
          </p:nvSpPr>
          <p:spPr>
            <a:xfrm>
              <a:off x="2156346" y="2009022"/>
              <a:ext cx="4769665" cy="4743218"/>
            </a:xfrm>
            <a:prstGeom prst="ellipse">
              <a:avLst/>
            </a:prstGeom>
            <a:noFill/>
            <a:ln w="38100"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Oval 23"/>
            <p:cNvSpPr/>
            <p:nvPr/>
          </p:nvSpPr>
          <p:spPr>
            <a:xfrm>
              <a:off x="4630196" y="2006425"/>
              <a:ext cx="4745815" cy="4745815"/>
            </a:xfrm>
            <a:prstGeom prst="ellipse">
              <a:avLst/>
            </a:prstGeom>
            <a:noFill/>
            <a:ln w="38100"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5" name="TextBox 24"/>
            <p:cNvSpPr txBox="1">
              <a:spLocks noChangeArrowheads="1"/>
            </p:cNvSpPr>
            <p:nvPr/>
          </p:nvSpPr>
          <p:spPr bwMode="auto">
            <a:xfrm>
              <a:off x="1889312" y="4273606"/>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DARWIN</a:t>
              </a:r>
            </a:p>
            <a:p>
              <a:r>
                <a:rPr lang="en-US" altLang="en-US" sz="2800" dirty="0">
                  <a:solidFill>
                    <a:srgbClr val="583F34"/>
                  </a:solidFill>
                </a:rPr>
                <a:t>would say it.</a:t>
              </a:r>
            </a:p>
          </p:txBody>
        </p:sp>
        <p:sp>
          <p:nvSpPr>
            <p:cNvPr id="26" name="TextBox 25"/>
            <p:cNvSpPr txBox="1">
              <a:spLocks noChangeArrowheads="1"/>
            </p:cNvSpPr>
            <p:nvPr/>
          </p:nvSpPr>
          <p:spPr bwMode="auto">
            <a:xfrm>
              <a:off x="4246921" y="3755886"/>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BOTH</a:t>
              </a:r>
            </a:p>
            <a:p>
              <a:r>
                <a:rPr lang="en-US" altLang="en-US" sz="2800" dirty="0">
                  <a:solidFill>
                    <a:srgbClr val="583F34"/>
                  </a:solidFill>
                </a:rPr>
                <a:t>would say it.</a:t>
              </a:r>
            </a:p>
          </p:txBody>
        </p:sp>
      </p:grpSp>
      <p:sp>
        <p:nvSpPr>
          <p:cNvPr id="27" name="TextBox 1"/>
          <p:cNvSpPr txBox="1">
            <a:spLocks noChangeArrowheads="1"/>
          </p:cNvSpPr>
          <p:nvPr/>
        </p:nvSpPr>
        <p:spPr bwMode="auto">
          <a:xfrm>
            <a:off x="39906" y="1203655"/>
            <a:ext cx="1289713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dirty="0">
                <a:solidFill>
                  <a:srgbClr val="583F34"/>
                </a:solidFill>
              </a:rPr>
              <a:t>On your white board, draw this Venn diagram. </a:t>
            </a:r>
          </a:p>
          <a:p>
            <a:r>
              <a:rPr lang="en-US" altLang="en-US" sz="2800" dirty="0">
                <a:solidFill>
                  <a:srgbClr val="583F34"/>
                </a:solidFill>
              </a:rPr>
              <a:t>Place the cards on diagram. </a:t>
            </a:r>
          </a:p>
          <a:p>
            <a:r>
              <a:rPr lang="en-US" altLang="en-US" sz="2800" dirty="0">
                <a:solidFill>
                  <a:srgbClr val="583F34"/>
                </a:solidFill>
              </a:rPr>
              <a:t>Discuss and come to a group consensus on where to place each statement.</a:t>
            </a:r>
          </a:p>
        </p:txBody>
      </p:sp>
      <p:sp>
        <p:nvSpPr>
          <p:cNvPr id="28" name="TextBox 27"/>
          <p:cNvSpPr txBox="1">
            <a:spLocks noChangeArrowheads="1"/>
          </p:cNvSpPr>
          <p:nvPr/>
        </p:nvSpPr>
        <p:spPr bwMode="auto">
          <a:xfrm>
            <a:off x="341688" y="7834622"/>
            <a:ext cx="1255544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l"/>
            <a:r>
              <a:rPr lang="en-US" altLang="en-US" sz="2800" dirty="0">
                <a:solidFill>
                  <a:srgbClr val="583F34"/>
                </a:solidFill>
                <a:cs typeface="Arial" panose="020B0604020202020204" pitchFamily="34" charset="0"/>
                <a:sym typeface="Wingdings" panose="05000000000000000000" pitchFamily="2" charset="2"/>
              </a:rPr>
              <a:t> </a:t>
            </a:r>
            <a:r>
              <a:rPr lang="en-US" altLang="en-US" sz="2800" dirty="0">
                <a:solidFill>
                  <a:srgbClr val="583F34"/>
                </a:solidFill>
                <a:cs typeface="Arial" panose="020B0604020202020204" pitchFamily="34" charset="0"/>
              </a:rPr>
              <a:t>When you finish, copy the diagram on scratch paper. Write the NUMBER of each statement to show where you placed it – no need to copy the statement.</a:t>
            </a:r>
          </a:p>
        </p:txBody>
      </p:sp>
    </p:spTree>
    <p:extLst>
      <p:ext uri="{BB962C8B-B14F-4D97-AF65-F5344CB8AC3E}">
        <p14:creationId xmlns:p14="http://schemas.microsoft.com/office/powerpoint/2010/main" val="18757035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34815</TotalTime>
  <Words>409</Words>
  <Application>Microsoft Macintosh PowerPoint</Application>
  <PresentationFormat>Custom</PresentationFormat>
  <Paragraphs>32</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Helvetica Light</vt:lpstr>
      <vt:lpstr>Helvetica Neue</vt:lpstr>
      <vt:lpstr>White</vt:lpstr>
      <vt:lpstr>Teacher Notes: LS 08 Optional Activity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notes</dc:title>
  <dc:creator>Jennifer Horton</dc:creator>
  <cp:lastModifiedBy>Cynthia Passmore</cp:lastModifiedBy>
  <cp:revision>311</cp:revision>
  <dcterms:modified xsi:type="dcterms:W3CDTF">2025-08-08T19:26:03Z</dcterms:modified>
</cp:coreProperties>
</file>